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9" r:id="rId12"/>
    <p:sldId id="268" r:id="rId13"/>
    <p:sldId id="265" r:id="rId14"/>
  </p:sldIdLst>
  <p:sldSz cx="9144000" cy="6858000" type="screen4x3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>
            <a:extLst>
              <a:ext uri="{FF2B5EF4-FFF2-40B4-BE49-F238E27FC236}">
                <a16:creationId xmlns:a16="http://schemas.microsoft.com/office/drawing/2014/main" id="{8128FD6E-6AE4-BAE4-C132-0E835E6507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55C08DD-594F-A1C5-4525-5E60C8D42D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AA1A50-80EB-AC43-9C1D-6E3C98277CC5}" type="datetime1">
              <a:rPr lang="de-DE" altLang="de-DE"/>
              <a:pPr>
                <a:defRPr/>
              </a:pPr>
              <a:t>17.08.23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9FE608-5803-A2FD-DA5D-0618BFD833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8DE7A3-EFF3-F3C2-CD5B-898AE5E66E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A1C8FA3-CC7B-464D-9A0E-E9FC89F86D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>
            <a:extLst>
              <a:ext uri="{FF2B5EF4-FFF2-40B4-BE49-F238E27FC236}">
                <a16:creationId xmlns:a16="http://schemas.microsoft.com/office/drawing/2014/main" id="{32B88FD0-C50E-9FDF-7E32-E1BD5DE2E6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091293F-2186-A063-A41B-67BB946A899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3594DF-E738-8F45-970B-D3D753B93451}" type="datetime1">
              <a:rPr lang="de-DE" altLang="de-DE"/>
              <a:pPr>
                <a:defRPr/>
              </a:pPr>
              <a:t>17.08.23</a:t>
            </a:fld>
            <a:endParaRPr lang="de-DE" alt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7E9727CF-3F84-359E-9965-A2ED578E56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F570D4E7-08C5-475D-282D-5E44D339A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725E21-0FE8-3F3A-2699-ACE6CDAD69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946A4C-1DB3-B1A5-8D80-53085955BF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343B04-2382-5243-A146-AF9867DFF8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bildplatzhalter 1">
            <a:extLst>
              <a:ext uri="{FF2B5EF4-FFF2-40B4-BE49-F238E27FC236}">
                <a16:creationId xmlns:a16="http://schemas.microsoft.com/office/drawing/2014/main" id="{707C7907-86E1-A2A5-FF5E-7D0DAB001D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izenplatzhalter 2">
            <a:extLst>
              <a:ext uri="{FF2B5EF4-FFF2-40B4-BE49-F238E27FC236}">
                <a16:creationId xmlns:a16="http://schemas.microsoft.com/office/drawing/2014/main" id="{20B91B4E-1316-27EE-0A87-DE8B2068B9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Religion ist keinem Aufgabenfeld zugeordnet!</a:t>
            </a:r>
          </a:p>
        </p:txBody>
      </p:sp>
      <p:sp>
        <p:nvSpPr>
          <p:cNvPr id="27651" name="Foliennummernplatzhalter 3">
            <a:extLst>
              <a:ext uri="{FF2B5EF4-FFF2-40B4-BE49-F238E27FC236}">
                <a16:creationId xmlns:a16="http://schemas.microsoft.com/office/drawing/2014/main" id="{B62A5309-7F1B-B681-907C-205F2E0AC6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fld id="{7C5A853A-A3FD-4F4C-B71A-B33697E072DA}" type="slidenum">
              <a:rPr lang="de-DE" altLang="de-DE" smtClean="0">
                <a:latin typeface="Calibri" panose="020F0502020204030204" pitchFamily="34" charset="0"/>
              </a:rPr>
              <a:pPr/>
              <a:t>3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bildplatzhalter 1">
            <a:extLst>
              <a:ext uri="{FF2B5EF4-FFF2-40B4-BE49-F238E27FC236}">
                <a16:creationId xmlns:a16="http://schemas.microsoft.com/office/drawing/2014/main" id="{4C2C96EC-409F-0DED-C5E8-CF7827394B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izenplatzhalter 2">
            <a:extLst>
              <a:ext uri="{FF2B5EF4-FFF2-40B4-BE49-F238E27FC236}">
                <a16:creationId xmlns:a16="http://schemas.microsoft.com/office/drawing/2014/main" id="{F134726C-BC5E-3DCA-678A-752EB0A538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>
                <a:ea typeface="ＭＳ Ｐゴシック" panose="020B0600070205080204" pitchFamily="34" charset="-128"/>
              </a:rPr>
              <a:t>Pro Woche 3 Klausuren, an einem Tag nur eine! Test keine verkappten Klausuren max. 30 Minuten, bei Materialvorlage 45` </a:t>
            </a:r>
          </a:p>
        </p:txBody>
      </p:sp>
      <p:sp>
        <p:nvSpPr>
          <p:cNvPr id="31747" name="Foliennummernplatzhalter 3">
            <a:extLst>
              <a:ext uri="{FF2B5EF4-FFF2-40B4-BE49-F238E27FC236}">
                <a16:creationId xmlns:a16="http://schemas.microsoft.com/office/drawing/2014/main" id="{3075A73C-C370-7028-24C8-A9A7169FB5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fld id="{7F5E985C-4B85-C74B-8BDC-FD808974E6EA}" type="slidenum">
              <a:rPr lang="de-DE" altLang="de-DE" smtClean="0">
                <a:latin typeface="Calibri" panose="020F0502020204030204" pitchFamily="34" charset="0"/>
              </a:rPr>
              <a:pPr/>
              <a:t>6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bildplatzhalter 1">
            <a:extLst>
              <a:ext uri="{FF2B5EF4-FFF2-40B4-BE49-F238E27FC236}">
                <a16:creationId xmlns:a16="http://schemas.microsoft.com/office/drawing/2014/main" id="{3D6F3602-F970-28D5-0E45-606252850E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izenplatzhalter 2">
            <a:extLst>
              <a:ext uri="{FF2B5EF4-FFF2-40B4-BE49-F238E27FC236}">
                <a16:creationId xmlns:a16="http://schemas.microsoft.com/office/drawing/2014/main" id="{36B499A4-630F-82CA-2DB1-D25B04AE5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33795" name="Foliennummernplatzhalter 3">
            <a:extLst>
              <a:ext uri="{FF2B5EF4-FFF2-40B4-BE49-F238E27FC236}">
                <a16:creationId xmlns:a16="http://schemas.microsoft.com/office/drawing/2014/main" id="{613DE3E4-9375-22C5-1597-61202D23F8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fld id="{A9BEDFF6-B126-B244-8495-30FFF5D60665}" type="slidenum">
              <a:rPr lang="de-DE" altLang="de-DE" smtClean="0">
                <a:latin typeface="Calibri" panose="020F0502020204030204" pitchFamily="34" charset="0"/>
              </a:rPr>
              <a:pPr/>
              <a:t>7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bildplatzhalter 1">
            <a:extLst>
              <a:ext uri="{FF2B5EF4-FFF2-40B4-BE49-F238E27FC236}">
                <a16:creationId xmlns:a16="http://schemas.microsoft.com/office/drawing/2014/main" id="{52442215-4B81-AD32-71D8-DB4C82BC65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izenplatzhalter 2">
            <a:extLst>
              <a:ext uri="{FF2B5EF4-FFF2-40B4-BE49-F238E27FC236}">
                <a16:creationId xmlns:a16="http://schemas.microsoft.com/office/drawing/2014/main" id="{F7B79A5D-FC06-7B24-C685-B9A069148A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>
                <a:ea typeface="ＭＳ Ｐゴシック" panose="020B0600070205080204" pitchFamily="34" charset="-128"/>
              </a:rPr>
              <a:t>Nachprüfung möglich bei 2 mangelhaften leistungen</a:t>
            </a:r>
          </a:p>
        </p:txBody>
      </p:sp>
      <p:sp>
        <p:nvSpPr>
          <p:cNvPr id="36867" name="Foliennummernplatzhalter 3">
            <a:extLst>
              <a:ext uri="{FF2B5EF4-FFF2-40B4-BE49-F238E27FC236}">
                <a16:creationId xmlns:a16="http://schemas.microsoft.com/office/drawing/2014/main" id="{7531904B-CE12-38B2-F5F1-135B68E272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fld id="{9AEA0F79-95A8-504F-96B6-E18E15CF7D46}" type="slidenum">
              <a:rPr lang="de-DE" altLang="de-DE" smtClean="0">
                <a:latin typeface="Calibri" panose="020F0502020204030204" pitchFamily="34" charset="0"/>
              </a:rPr>
              <a:pPr/>
              <a:t>9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3D87EA3-1626-C3E7-D545-E8D3ACAAD10B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6A18CB7-6CE8-75DE-5AD8-8AB34B1ECAFB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9E4EDAC-F393-62A7-93FF-90A5EA266852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hangingPunct="1">
              <a:defRPr/>
            </a:pPr>
            <a:endParaRPr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45573C34-F3A5-BD3E-B129-8B166503F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54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A1EDA655-0A23-AEDC-AD52-6BA61707580A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A19F82AE-2F82-A424-22FE-E946F4986D18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4BE44EF-D25D-8B96-1870-2360AA1E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2C7A1F7-C0A6-A903-6676-1040A056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Kalf</a:t>
            </a:r>
          </a:p>
        </p:txBody>
      </p:sp>
    </p:spTree>
    <p:extLst>
      <p:ext uri="{BB962C8B-B14F-4D97-AF65-F5344CB8AC3E}">
        <p14:creationId xmlns:p14="http://schemas.microsoft.com/office/powerpoint/2010/main" val="369277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B5ED4C1B-1535-256B-5B61-C3B911BA703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61A204F8-56C4-7F48-329B-C00D12F4C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78594-40C8-365F-7171-CB5C1CCE893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09F8A-1A70-0F6C-517C-79909D3FBB5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  <a:endParaRPr lang="de-D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25FF3-F7EC-62C3-356E-5471E051CE9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9F13E77B-03D3-6341-8DA4-C0563082DF9C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7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7E57749D-9C0D-C0C4-6845-F379B971C8B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D4738EAF-042B-57F2-BC92-E45F0BD09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CE86019-DAB7-3D67-FA74-D8AC3662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07EADAC7-72C6-D24E-FE13-1AA03CF0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3A24EE8-37A0-B8A6-9C20-1A78F0C5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646728DA-C214-524C-B974-CE209854B71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79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B4F39A-697E-2369-2F3B-2D6950BF6BE2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3B62BA2-6A1A-6F0D-9A33-4BB241B9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936CD18-AA66-FBC7-779D-3F8D76693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FEDD546-C420-E493-6B92-2BBC3E6E1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BB656-7C87-6146-83DE-77C55A338F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7106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CF14FAC-D9F4-F524-F113-D595DD032912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7D3FADDA-DD33-5BB9-39BC-75C69E7BD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54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B49FAAE-B8F3-CCF9-6BCF-0367DFE4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998F7BA-C3FA-5659-76B0-BEA6482D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</p:spTree>
    <p:extLst>
      <p:ext uri="{BB962C8B-B14F-4D97-AF65-F5344CB8AC3E}">
        <p14:creationId xmlns:p14="http://schemas.microsoft.com/office/powerpoint/2010/main" val="1749570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96523FCB-6691-C1DE-2163-1C1DF007BBA3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C3A3DDE4-F15C-AB41-1206-F6C5EBDF1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b="1">
                <a:solidFill>
                  <a:srgbClr val="A1C4E3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4C92FD2-B35A-6FCA-8C7C-A1AA1732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ECCCD49-280F-CD19-B8BE-AC3B7871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6A65AD8-CFCD-11F3-2D02-65E8F99E8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A3221F52-46D5-DE4E-AB14-455629C69E5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160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2379CD-E3BD-0B8C-2963-B20B54117D04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0C1560D-ACF3-AEDE-16C9-7595E311BA2F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3E903657-5F29-C398-094B-C4D5E181B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b="1">
                <a:solidFill>
                  <a:srgbClr val="A1C4E3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0DCE63DE-FBA4-F372-950C-D8648AAB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E2B2AAC-20CC-F180-8432-CD032FBC4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ABBD9FB-AABD-3744-D1CB-1F5673A2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56EE171D-5F19-8A43-AEBA-2203AC2AF14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0162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C6755AEF-D0A3-C722-6E47-76AA2C874B4C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CA9B686E-34D8-60BE-D69E-0AD5DE739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54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386E08B-0B12-2538-BAFF-25A7654B0A2D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DE527DE-730A-62C1-8A93-B542DFC71CB1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3716139-A544-9CBF-2A0F-17B32240DA4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75188EA-047C-7998-6530-483B4A8404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E71AF468-6DB3-6E4C-B142-51821841DE5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3207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8FBF9CA5-41FE-3BA0-3805-5D827C703786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343CD492-36CE-2E3B-8CE6-ABD719431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54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045DD6C-9765-530B-85E7-F821E5DAC81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8FB3CF4-005D-7631-9EA8-F4A9DAA2FCA4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5D164EF-64F8-27DF-9B5F-05CB9FD8EEB2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88E619E4-CD6A-857B-DA00-3832E2FD374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679A595-221F-BA58-F445-9DC2D671F15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752B72A3-FB08-EF49-91B6-B84C8F17437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3447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it Beschriftung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D2A5458D-F413-020D-D747-F8A468009C42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94CCE772-94EF-86EE-620A-9FBF5590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b="1">
                <a:solidFill>
                  <a:srgbClr val="A1C4E3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E75375B-0882-AFF5-5F4C-ECF9D53E764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586796CA-0254-64F4-A0AD-50AA5855048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B8630B1-21B4-D5F6-2279-3547CAC4F10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72DAB405-3EE7-7B4F-A7CE-DB1B3F09D72C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7079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D2E7FA5-C4DC-6373-A9AC-816BA9ED670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C3DBAD0B-2E2F-FD1B-27A0-0CFE65F3E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C17607A-935C-D8EA-61E7-E9FDA9132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AF2B364-EE0E-EB27-8386-647D0A8A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C6C19F-A3A8-B7F0-E6C9-B68EF318C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50FB1C10-A3D6-5042-8158-62422E8CA847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916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BA71BE1D-97E7-4E0C-7F24-C62D607ACA16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47257F04-2E3D-94E8-8EF6-9DC6C4532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1706F8-6E69-E47B-A5F5-44E219F67929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DEDFEE-B105-10DE-2CA9-F0934D8B1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7AB021-E8AD-9C1B-37F7-D0D1FC66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B2807E5-8C45-F2DB-73AB-077499EF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3A9C2-36BE-4E4B-B092-CDC8B4F9C3E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52718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7DF2F8D5-D56F-43CB-EB53-AB34D782EB62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971793CF-62A5-A12A-4624-D6C8278EDFC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2E4A1C1-4B18-4131-719C-639A9D8AF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515BC56-9602-4B7B-63CB-4103FE825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201189-F4DC-947F-C01E-C5B02160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6B14379D-2BC2-5048-B366-E12E124EE5A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7550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9E0F2DC-F7E9-9305-2DDC-DFEA1D979B1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75ED0385-A59D-0900-585E-85526C8A4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50C63AD-8E44-54F8-79C0-29CFA295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2C7340C-B4CA-3955-E6B0-DA57D1B7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4FABAC6-5ED3-B384-89B2-BC76EEE66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63A397F1-13D8-DA4E-8F84-D27977384CE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977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2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23BBF921-B77C-00A0-E114-F359FE316C10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10F6779-239C-957D-DC0E-88BB11C504B1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F3F70C9-FFC1-9FD7-10C3-A1806FA6D66C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CEE22DF1-6FAC-673E-B0DC-7B61BF7A1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54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00E3DF-E0D1-3D1F-8755-4DD9A366656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20A38E0-B428-FB1C-F516-C37B1A23C6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</p:spTree>
    <p:extLst>
      <p:ext uri="{BB962C8B-B14F-4D97-AF65-F5344CB8AC3E}">
        <p14:creationId xmlns:p14="http://schemas.microsoft.com/office/powerpoint/2010/main" val="427489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5B1B2BE3-76B4-EC6D-EDF4-00ABC24E12C3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452454FB-5662-5FB5-F620-D0FEFCC69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40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B8B79FF-7692-9BEC-E0E8-5E5F831DBBB7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AA3A90-E823-AE6C-C9EB-5FA6AA4FE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77378F-9513-0A40-AAE5-8279B9EA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47AA2D4-F420-6330-5CED-D9922CC0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03ED1FAE-F261-CD4F-82BC-6D071B65524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489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0544EB6B-ABB8-6458-BFC1-04E560945A53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1CAF348-ED61-F51C-BB06-7C231E7D233C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6D1D3250-9B52-FBFB-4EEA-C862C932D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4EB7AEF-D64D-32E0-89C4-F42F8BB3D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CC13EBB9-4CD3-A8C1-DCC8-CFCF08441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88A6A2D2-88DF-5F98-31FA-4DD88723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EF0C922A-48E9-D945-9610-9AB6A60A817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916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7C739BC3-C39E-C069-28DA-94CB2BC153C3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775BFB00-0880-14B4-4F27-1AAEF7163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2C1F8D48-082A-7A1F-F293-6CE8795C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D01000C7-FC29-28AA-8311-E7694A12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801E5386-64C6-EE0A-35C8-EBE66F64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D675F0AE-5904-B44B-A2B9-4A0E494EAAA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27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>
            <a:extLst>
              <a:ext uri="{FF2B5EF4-FFF2-40B4-BE49-F238E27FC236}">
                <a16:creationId xmlns:a16="http://schemas.microsoft.com/office/drawing/2014/main" id="{A1CCD975-E0D3-856E-DC14-FFD56704E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06F563C-91EB-F557-0D5A-A9CE8ADD6B0D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A4487CC-F2FA-3186-7CDA-480D37914C2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CD1CFAE-A482-4F1A-4E93-AAA1A0E1065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9BE8BCC-CFD0-7904-9688-553024C65C0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C2B9F19E-A2F2-0440-BC9C-7ED7F06E30C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4450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204F499F-FE94-78D6-91E7-B5DB97CCB583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E14AC083-862B-D0D5-C295-24AB0519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454B485-A85C-B7F6-CC25-EC583759B56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7DC7018-83BF-64C1-28EE-7639029B734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A8C4E0F-69C0-2F8A-AD9A-865A0A5A318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76945234-1F3C-3248-896B-32731828A8BC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721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267692F-D59C-6539-FA62-3A293925D1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6046C45-4085-E0F3-2F6F-6FE798ACC4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66797-D88F-4D9E-4E7F-3B502B2DD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A5C0-DEF5-1422-3620-DB696382E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C02B3-1F59-9181-0EEB-12DB64824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1</a:t>
            </a:r>
            <a:fld id="{14A9C931-1F6C-ED4C-96D6-43F24C61978C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  <p:sldLayoutId id="2147484495" r:id="rId17"/>
    <p:sldLayoutId id="2147484496" r:id="rId18"/>
    <p:sldLayoutId id="2147484497" r:id="rId19"/>
    <p:sldLayoutId id="2147484498" r:id="rId20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A1C4E3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A1C4E3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nternetmarketing-webdesign.com/wp-content/uploads/Fotolia_4811867_XSPageRankErfolg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el 1">
            <a:extLst>
              <a:ext uri="{FF2B5EF4-FFF2-40B4-BE49-F238E27FC236}">
                <a16:creationId xmlns:a16="http://schemas.microsoft.com/office/drawing/2014/main" id="{38407E52-9C4E-528F-8F26-59F6E4A3E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0600" y="4624388"/>
            <a:ext cx="4038600" cy="933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>
                <a:ea typeface="+mj-ea"/>
                <a:cs typeface="+mj-cs"/>
              </a:rPr>
              <a:t>Das Wirtschaftsgymnasium</a:t>
            </a:r>
          </a:p>
        </p:txBody>
      </p:sp>
      <p:sp>
        <p:nvSpPr>
          <p:cNvPr id="24578" name="Untertitel 2">
            <a:extLst>
              <a:ext uri="{FF2B5EF4-FFF2-40B4-BE49-F238E27FC236}">
                <a16:creationId xmlns:a16="http://schemas.microsoft.com/office/drawing/2014/main" id="{A47944B7-C6B3-6130-8E00-0407BDF79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600" y="5562600"/>
            <a:ext cx="4038600" cy="749300"/>
          </a:xfrm>
        </p:spPr>
        <p:txBody>
          <a:bodyPr/>
          <a:lstStyle/>
          <a:p>
            <a:pPr algn="ctr" eaLnBrk="1" hangingPunct="1"/>
            <a:r>
              <a:rPr lang="de-DE" altLang="de-DE">
                <a:solidFill>
                  <a:srgbClr val="898989"/>
                </a:solidFill>
                <a:ea typeface="ＭＳ Ｐゴシック" panose="020B0600070205080204" pitchFamily="34" charset="-128"/>
              </a:rPr>
              <a:t>Informationen für die Jahrgangsstufe 11</a:t>
            </a:r>
          </a:p>
        </p:txBody>
      </p:sp>
      <p:sp>
        <p:nvSpPr>
          <p:cNvPr id="24579" name="Fußzeilenplatzhalter 2">
            <a:extLst>
              <a:ext uri="{FF2B5EF4-FFF2-40B4-BE49-F238E27FC236}">
                <a16:creationId xmlns:a16="http://schemas.microsoft.com/office/drawing/2014/main" id="{1EE35047-F6AB-FC5B-0D17-2ECFD598D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de-DE">
                <a:solidFill>
                  <a:srgbClr val="595959"/>
                </a:solidFill>
              </a:rPr>
              <a:t>Lingemann</a:t>
            </a:r>
          </a:p>
        </p:txBody>
      </p:sp>
      <p:pic>
        <p:nvPicPr>
          <p:cNvPr id="24580" name="Bild 1">
            <a:extLst>
              <a:ext uri="{FF2B5EF4-FFF2-40B4-BE49-F238E27FC236}">
                <a16:creationId xmlns:a16="http://schemas.microsoft.com/office/drawing/2014/main" id="{825A2CF1-41E0-34E9-63EC-B9FFDC88D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4624388"/>
            <a:ext cx="4068763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hteck 3">
            <a:extLst>
              <a:ext uri="{FF2B5EF4-FFF2-40B4-BE49-F238E27FC236}">
                <a16:creationId xmlns:a16="http://schemas.microsoft.com/office/drawing/2014/main" id="{3667F984-14F8-C98A-2412-3CE580B1B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0650" y="6399213"/>
            <a:ext cx="465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/>
              <a:t>     </a:t>
            </a:r>
            <a:endParaRPr lang="en-US" altLang="de-DE" sz="1200"/>
          </a:p>
        </p:txBody>
      </p:sp>
      <p:sp>
        <p:nvSpPr>
          <p:cNvPr id="24582" name="Datumsplatzhalter 1">
            <a:extLst>
              <a:ext uri="{FF2B5EF4-FFF2-40B4-BE49-F238E27FC236}">
                <a16:creationId xmlns:a16="http://schemas.microsoft.com/office/drawing/2014/main" id="{771E5609-0085-C58C-4263-2C9276E9E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0" y="6402388"/>
            <a:ext cx="12319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de-DE" sz="1100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>
            <a:extLst>
              <a:ext uri="{FF2B5EF4-FFF2-40B4-BE49-F238E27FC236}">
                <a16:creationId xmlns:a16="http://schemas.microsoft.com/office/drawing/2014/main" id="{12511328-691B-C955-AD8D-94B042D1F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Weitere Abschlussmöglichkeiten</a:t>
            </a:r>
          </a:p>
        </p:txBody>
      </p:sp>
      <p:sp>
        <p:nvSpPr>
          <p:cNvPr id="37890" name="Inhaltsplatzhalter 2">
            <a:extLst>
              <a:ext uri="{FF2B5EF4-FFF2-40B4-BE49-F238E27FC236}">
                <a16:creationId xmlns:a16="http://schemas.microsoft.com/office/drawing/2014/main" id="{4C642DC6-C198-B206-96B2-82F691485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Versetzung in die Jahrgangstufe 12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Bei Verlassen des Wirtschaftsgymnasiums nach der Jahrgangsstufe 11: Zuerkennung des schulischen Teils der Fachhochschulreife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in Verbindung mit einer Berufsausbildung in d. Berufsfeld Wirtschaft und Verwaltung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 b="1">
                <a:ea typeface="ＭＳ Ｐゴシック" panose="020B0600070205080204" pitchFamily="34" charset="-128"/>
              </a:rPr>
              <a:t>= </a:t>
            </a:r>
            <a:r>
              <a:rPr lang="de-DE" altLang="de-DE">
                <a:ea typeface="ＭＳ Ｐゴシック" panose="020B0600070205080204" pitchFamily="34" charset="-128"/>
              </a:rPr>
              <a:t>„volle“ Fachhochschulreife = Aufnahme eines Studiums an einer Fachhochschule</a:t>
            </a:r>
          </a:p>
          <a:p>
            <a:pPr lvl="1" eaLnBrk="1" hangingPunct="1">
              <a:buFont typeface="Wingdings" pitchFamily="2" charset="2"/>
              <a:buNone/>
            </a:pPr>
            <a:endParaRPr lang="de-DE" altLang="de-DE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Sekundarabschluss I für die Schüler/Schülerinnen der Klasse 9 des Gymnasiums</a:t>
            </a:r>
          </a:p>
          <a:p>
            <a:pPr eaLnBrk="1" hangingPunct="1">
              <a:buFont typeface="Wingdings" pitchFamily="2" charset="2"/>
              <a:buNone/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37891" name="Fußzeilenplatzhalter 3">
            <a:extLst>
              <a:ext uri="{FF2B5EF4-FFF2-40B4-BE49-F238E27FC236}">
                <a16:creationId xmlns:a16="http://schemas.microsoft.com/office/drawing/2014/main" id="{14994BE2-F5EE-E95A-E25F-81217692AC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>
            <a:extLst>
              <a:ext uri="{FF2B5EF4-FFF2-40B4-BE49-F238E27FC236}">
                <a16:creationId xmlns:a16="http://schemas.microsoft.com/office/drawing/2014/main" id="{E02011A8-9E05-7112-0929-615E99D5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Praktikum</a:t>
            </a:r>
          </a:p>
        </p:txBody>
      </p:sp>
      <p:sp>
        <p:nvSpPr>
          <p:cNvPr id="38914" name="Inhaltsplatzhalter 2">
            <a:extLst>
              <a:ext uri="{FF2B5EF4-FFF2-40B4-BE49-F238E27FC236}">
                <a16:creationId xmlns:a16="http://schemas.microsoft.com/office/drawing/2014/main" id="{A59FAC38-4BDC-10CE-4EDC-951D13A5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Das zweiwöchige Praktikum der Jahrgangsstufe 11 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...findet vom 21.06.2024  bis zum 04.07.2024 statt (unter Vorbehalt)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...muss zwingend im Bereich Wirtschaft und Verwaltung stattfinden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...wird dem Klassenlehrer/BWRE-Lehrer nachgewiesen (Vordrucke bei dem entsprechenden Lehrer erhältlich)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...wird an einem zentralen Präsentationstag zu Beginn der Jgst 12 vorgestellt (ähnlich der Sprechprüfung)</a:t>
            </a:r>
          </a:p>
        </p:txBody>
      </p:sp>
      <p:sp>
        <p:nvSpPr>
          <p:cNvPr id="38915" name="Fußzeilenplatzhalter 1">
            <a:extLst>
              <a:ext uri="{FF2B5EF4-FFF2-40B4-BE49-F238E27FC236}">
                <a16:creationId xmlns:a16="http://schemas.microsoft.com/office/drawing/2014/main" id="{98919B7B-9672-5F6A-47AC-BBF58ACFF2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38916" name="Datumsplatzhalter 2">
            <a:extLst>
              <a:ext uri="{FF2B5EF4-FFF2-40B4-BE49-F238E27FC236}">
                <a16:creationId xmlns:a16="http://schemas.microsoft.com/office/drawing/2014/main" id="{7867C7EB-8B7E-8193-2DEF-5C52F799243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1">
            <a:extLst>
              <a:ext uri="{FF2B5EF4-FFF2-40B4-BE49-F238E27FC236}">
                <a16:creationId xmlns:a16="http://schemas.microsoft.com/office/drawing/2014/main" id="{8C2E5C63-2BDA-3543-BDDB-A2E95FED0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39938" name="Inhaltsplatzhalter 2">
            <a:extLst>
              <a:ext uri="{FF2B5EF4-FFF2-40B4-BE49-F238E27FC236}">
                <a16:creationId xmlns:a16="http://schemas.microsoft.com/office/drawing/2014/main" id="{AEFF2397-8789-D5A7-B697-AA172C784F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8000" y="2146300"/>
            <a:ext cx="6908800" cy="3721100"/>
          </a:xfrm>
          <a:prstGeom prst="wedgeEllipseCallout">
            <a:avLst>
              <a:gd name="adj1" fmla="val -21144"/>
              <a:gd name="adj2" fmla="val 50083"/>
            </a:avLst>
          </a:prstGeom>
        </p:spPr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Gibt es noch Fragen?</a:t>
            </a:r>
          </a:p>
        </p:txBody>
      </p:sp>
      <p:sp>
        <p:nvSpPr>
          <p:cNvPr id="39939" name="Fußzeilenplatzhalter 2">
            <a:extLst>
              <a:ext uri="{FF2B5EF4-FFF2-40B4-BE49-F238E27FC236}">
                <a16:creationId xmlns:a16="http://schemas.microsoft.com/office/drawing/2014/main" id="{068884B8-57F9-A168-1D9D-30363F842A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39940" name="Datumsplatzhalter 1">
            <a:extLst>
              <a:ext uri="{FF2B5EF4-FFF2-40B4-BE49-F238E27FC236}">
                <a16:creationId xmlns:a16="http://schemas.microsoft.com/office/drawing/2014/main" id="{DA9EE142-21B5-105A-13E4-4F30A994434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August 2022</a:t>
            </a:r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>
            <a:extLst>
              <a:ext uri="{FF2B5EF4-FFF2-40B4-BE49-F238E27FC236}">
                <a16:creationId xmlns:a16="http://schemas.microsoft.com/office/drawing/2014/main" id="{67761BA3-3533-2955-2F49-33A2E874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544194" y="484188"/>
            <a:ext cx="7204143" cy="1116012"/>
          </a:xfrm>
        </p:spPr>
        <p:txBody>
          <a:bodyPr/>
          <a:lstStyle/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</p:txBody>
      </p:sp>
      <p:sp>
        <p:nvSpPr>
          <p:cNvPr id="40962" name="Inhaltsplatzhalter 2">
            <a:extLst>
              <a:ext uri="{FF2B5EF4-FFF2-40B4-BE49-F238E27FC236}">
                <a16:creationId xmlns:a16="http://schemas.microsoft.com/office/drawing/2014/main" id="{05DF3491-901E-DA2F-8A90-5C58D0E03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de-DE" altLang="de-DE" dirty="0">
                <a:ea typeface="ＭＳ Ｐゴシック" panose="020B0600070205080204" pitchFamily="34" charset="-128"/>
              </a:rPr>
              <a:t>Einen guten Start und viel Erfolg bei uns am Wirtschaftsgymnasium!</a:t>
            </a:r>
          </a:p>
          <a:p>
            <a:pPr algn="ctr" eaLnBrk="1" hangingPunct="1"/>
            <a:endParaRPr lang="de-DE" altLang="de-DE" dirty="0">
              <a:solidFill>
                <a:srgbClr val="0000CA"/>
              </a:solidFill>
              <a:latin typeface="ArialMT" charset="0"/>
              <a:ea typeface="ＭＳ Ｐゴシック" panose="020B0600070205080204" pitchFamily="34" charset="-128"/>
              <a:hlinkClick r:id="rId2"/>
            </a:endParaRPr>
          </a:p>
          <a:p>
            <a:pPr algn="ctr" eaLnBrk="1" hangingPunct="1"/>
            <a:endParaRPr lang="de-DE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0963" name="Bild 3">
            <a:extLst>
              <a:ext uri="{FF2B5EF4-FFF2-40B4-BE49-F238E27FC236}">
                <a16:creationId xmlns:a16="http://schemas.microsoft.com/office/drawing/2014/main" id="{7B15056F-FD44-67D9-D0D2-1A0FF243C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88" y="3433763"/>
            <a:ext cx="2843212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Fußzeilenplatzhalter 2">
            <a:extLst>
              <a:ext uri="{FF2B5EF4-FFF2-40B4-BE49-F238E27FC236}">
                <a16:creationId xmlns:a16="http://schemas.microsoft.com/office/drawing/2014/main" id="{87B7DF98-B9B5-92BC-13F2-690E2AD1D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40965" name="Datumsplatzhalter 1">
            <a:extLst>
              <a:ext uri="{FF2B5EF4-FFF2-40B4-BE49-F238E27FC236}">
                <a16:creationId xmlns:a16="http://schemas.microsoft.com/office/drawing/2014/main" id="{C0C37151-242F-D53E-A7CF-5D476F8235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2">
            <a:extLst>
              <a:ext uri="{FF2B5EF4-FFF2-40B4-BE49-F238E27FC236}">
                <a16:creationId xmlns:a16="http://schemas.microsoft.com/office/drawing/2014/main" id="{81C3704B-6245-F703-8834-3216EB76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>
                <a:ea typeface="ＭＳ Ｐゴシック" panose="020B0600070205080204" pitchFamily="34" charset="-128"/>
              </a:rPr>
              <a:t>Ziel des Bildungsgangs</a:t>
            </a:r>
          </a:p>
        </p:txBody>
      </p:sp>
      <p:sp>
        <p:nvSpPr>
          <p:cNvPr id="25602" name="Inhaltsplatzhalter 3">
            <a:extLst>
              <a:ext uri="{FF2B5EF4-FFF2-40B4-BE49-F238E27FC236}">
                <a16:creationId xmlns:a16="http://schemas.microsoft.com/office/drawing/2014/main" id="{871CE44A-D4CC-DAC7-8793-A37FD39E8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de-DE" altLang="de-DE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Die Allgemeine Hochschulreife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+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berufliche Kompetenzen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=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Abitur mit Mehrwert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25603" name="Fußzeilenplatzhalter 2">
            <a:extLst>
              <a:ext uri="{FF2B5EF4-FFF2-40B4-BE49-F238E27FC236}">
                <a16:creationId xmlns:a16="http://schemas.microsoft.com/office/drawing/2014/main" id="{7E7BC78B-12AE-013E-BA30-74911327B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25604" name="Datumsplatzhalter 1">
            <a:extLst>
              <a:ext uri="{FF2B5EF4-FFF2-40B4-BE49-F238E27FC236}">
                <a16:creationId xmlns:a16="http://schemas.microsoft.com/office/drawing/2014/main" id="{508531F3-E8BF-0CBE-B859-DC5BDE48E4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>
            <a:extLst>
              <a:ext uri="{FF2B5EF4-FFF2-40B4-BE49-F238E27FC236}">
                <a16:creationId xmlns:a16="http://schemas.microsoft.com/office/drawing/2014/main" id="{5B55A60D-DA7F-C174-82C1-E25203072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Das Fächerangebot</a:t>
            </a:r>
          </a:p>
        </p:txBody>
      </p:sp>
      <p:sp>
        <p:nvSpPr>
          <p:cNvPr id="26626" name="Inhaltsplatzhalter 2">
            <a:extLst>
              <a:ext uri="{FF2B5EF4-FFF2-40B4-BE49-F238E27FC236}">
                <a16:creationId xmlns:a16="http://schemas.microsoft.com/office/drawing/2014/main" id="{B9DEE683-8A2E-FEF8-5A2B-90014A068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sz="2400">
                <a:ea typeface="ＭＳ Ｐゴシック" panose="020B0600070205080204" pitchFamily="34" charset="-128"/>
              </a:rPr>
              <a:t>Sprachlich-literarisch-künstlerisches Angebot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Deutsch, Englisch, Französisch, Spanisch</a:t>
            </a:r>
          </a:p>
          <a:p>
            <a:pPr lvl="1" eaLnBrk="1" hangingPunct="1"/>
            <a:endParaRPr lang="de-DE" altLang="de-DE">
              <a:ea typeface="ＭＳ Ｐゴシック" panose="020B0600070205080204" pitchFamily="34" charset="-128"/>
            </a:endParaRPr>
          </a:p>
          <a:p>
            <a:pPr eaLnBrk="1" hangingPunct="1"/>
            <a:r>
              <a:rPr lang="de-DE" altLang="de-DE" sz="2400">
                <a:ea typeface="ＭＳ Ｐゴシック" panose="020B0600070205080204" pitchFamily="34" charset="-128"/>
              </a:rPr>
              <a:t>Gesellschaftswissenschaftliches Angebot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BWRE, VWL, Gesellschaftslehre mit Geschichte, Philosophie, Wirtschaftsrecht</a:t>
            </a:r>
          </a:p>
          <a:p>
            <a:pPr lvl="1" eaLnBrk="1" hangingPunct="1"/>
            <a:endParaRPr lang="de-DE" altLang="de-DE">
              <a:ea typeface="ＭＳ Ｐゴシック" panose="020B0600070205080204" pitchFamily="34" charset="-128"/>
            </a:endParaRPr>
          </a:p>
          <a:p>
            <a:pPr eaLnBrk="1" hangingPunct="1"/>
            <a:r>
              <a:rPr lang="de-DE" altLang="de-DE" sz="2400">
                <a:ea typeface="ＭＳ Ｐゴシック" panose="020B0600070205080204" pitchFamily="34" charset="-128"/>
              </a:rPr>
              <a:t>Mathematisch-naturwissenschaftlich-technisches Angebot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Mathematik, Wirtschaftsinformatik, Physik, Biologie</a:t>
            </a:r>
          </a:p>
        </p:txBody>
      </p:sp>
      <p:sp>
        <p:nvSpPr>
          <p:cNvPr id="26627" name="Fußzeilenplatzhalter 2">
            <a:extLst>
              <a:ext uri="{FF2B5EF4-FFF2-40B4-BE49-F238E27FC236}">
                <a16:creationId xmlns:a16="http://schemas.microsoft.com/office/drawing/2014/main" id="{4D03E740-1C15-1110-F0F2-CB82C1129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26628" name="Datumsplatzhalter 1">
            <a:extLst>
              <a:ext uri="{FF2B5EF4-FFF2-40B4-BE49-F238E27FC236}">
                <a16:creationId xmlns:a16="http://schemas.microsoft.com/office/drawing/2014/main" id="{EE40C2BE-1694-A6A0-BEE3-77D9910D502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>
            <a:extLst>
              <a:ext uri="{FF2B5EF4-FFF2-40B4-BE49-F238E27FC236}">
                <a16:creationId xmlns:a16="http://schemas.microsoft.com/office/drawing/2014/main" id="{65E54ADB-1EE5-FC9D-45B1-FFF7D8A99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Lernbereiche und Stundentafel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4D83FBB3-57E0-CBE7-12CC-F54AF40C04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83069"/>
        </p:xfrm>
        <a:graphic>
          <a:graphicData uri="http://schemas.openxmlformats.org/drawingml/2006/table">
            <a:tbl>
              <a:tblPr/>
              <a:tblGrid>
                <a:gridCol w="257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669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2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Stufe 11 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2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2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Stufe 11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69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Berufsbezogener Bereich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Berufsübergreifender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Bereich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29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BWRE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5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Deutsch                                                    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29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Mathematik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Gesellschaftslehre m. Geschichte       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69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Englisch, Spanisch,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Französisch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Religion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Philosophie                                              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729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VWL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Sport                                                          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6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Wirtschaftsinformatik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Wirtschaftsrecht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29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Physik/Biologie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718" name="Fußzeilenplatzhalter 2">
            <a:extLst>
              <a:ext uri="{FF2B5EF4-FFF2-40B4-BE49-F238E27FC236}">
                <a16:creationId xmlns:a16="http://schemas.microsoft.com/office/drawing/2014/main" id="{2D772BC7-A4AF-4D47-A187-037E112BFC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28719" name="Datumsplatzhalter 1">
            <a:extLst>
              <a:ext uri="{FF2B5EF4-FFF2-40B4-BE49-F238E27FC236}">
                <a16:creationId xmlns:a16="http://schemas.microsoft.com/office/drawing/2014/main" id="{69E5DEA3-AFE8-8062-1185-34A5AAD231B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>
            <a:extLst>
              <a:ext uri="{FF2B5EF4-FFF2-40B4-BE49-F238E27FC236}">
                <a16:creationId xmlns:a16="http://schemas.microsoft.com/office/drawing/2014/main" id="{ACC5A205-BBBE-C652-3386-E8913CF6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Grundsätze der Leistungsbewertung</a:t>
            </a:r>
          </a:p>
        </p:txBody>
      </p:sp>
      <p:sp>
        <p:nvSpPr>
          <p:cNvPr id="29698" name="Inhaltsplatzhalter 2">
            <a:extLst>
              <a:ext uri="{FF2B5EF4-FFF2-40B4-BE49-F238E27FC236}">
                <a16:creationId xmlns:a16="http://schemas.microsoft.com/office/drawing/2014/main" id="{5B312C2A-4C89-966A-4011-C03A116F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Beurteilungsbereiche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Klausuren 50%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Sonstige Leistungen 50%</a:t>
            </a:r>
          </a:p>
          <a:p>
            <a:pPr lvl="2" eaLnBrk="1" hangingPunct="1"/>
            <a:r>
              <a:rPr lang="de-DE" altLang="de-DE">
                <a:ea typeface="ＭＳ Ｐゴシック" panose="020B0600070205080204" pitchFamily="34" charset="-128"/>
              </a:rPr>
              <a:t>Schriftliche Übungen/“Tests“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- Mündliche Leistungen während des Unterrichts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- Protokolle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- Referate u.ä.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- Praktische Übungen (z.B. in Sport)</a:t>
            </a:r>
          </a:p>
        </p:txBody>
      </p:sp>
      <p:sp>
        <p:nvSpPr>
          <p:cNvPr id="29699" name="Fußzeilenplatzhalter 2">
            <a:extLst>
              <a:ext uri="{FF2B5EF4-FFF2-40B4-BE49-F238E27FC236}">
                <a16:creationId xmlns:a16="http://schemas.microsoft.com/office/drawing/2014/main" id="{99F5BEAD-4CB9-B189-F675-5E18A5F069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29700" name="Datumsplatzhalter 3">
            <a:extLst>
              <a:ext uri="{FF2B5EF4-FFF2-40B4-BE49-F238E27FC236}">
                <a16:creationId xmlns:a16="http://schemas.microsoft.com/office/drawing/2014/main" id="{A1514CC6-91F9-D125-EFDA-F21BE8F18CF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>
            <a:extLst>
              <a:ext uri="{FF2B5EF4-FFF2-40B4-BE49-F238E27FC236}">
                <a16:creationId xmlns:a16="http://schemas.microsoft.com/office/drawing/2014/main" id="{BE4A6092-1764-6313-4EE3-4B7C1538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Klausuren in der Jahrgangstufe 11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D5B6925-5763-2B97-42C1-062D07B52B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3508436"/>
        </p:xfrm>
        <a:graphic>
          <a:graphicData uri="http://schemas.openxmlformats.org/drawingml/2006/table">
            <a:tbl>
              <a:tblPr/>
              <a:tblGrid>
                <a:gridCol w="188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Fach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Anzahl 11.1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Anzahl 11.2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Dauer (Ustd.)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BWRE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1-2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2-3 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Deutsch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1-2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2-3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Mathematik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1-2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2-3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Englisch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1-2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2-3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07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Spanisch/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Französisch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1-2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2-3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07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Weitere Fächer </a:t>
                      </a: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nach Wahl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Die einmal getätigte Wahl gilt für ein Schulhalbjahr!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767" name="Fußzeilenplatzhalter 2">
            <a:extLst>
              <a:ext uri="{FF2B5EF4-FFF2-40B4-BE49-F238E27FC236}">
                <a16:creationId xmlns:a16="http://schemas.microsoft.com/office/drawing/2014/main" id="{FD6AA74D-D6BD-3EA3-1801-1F90ACC2C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30768" name="Datumsplatzhalter 4">
            <a:extLst>
              <a:ext uri="{FF2B5EF4-FFF2-40B4-BE49-F238E27FC236}">
                <a16:creationId xmlns:a16="http://schemas.microsoft.com/office/drawing/2014/main" id="{38C500C3-393B-5EA6-3234-6AF7F45073E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>
            <a:extLst>
              <a:ext uri="{FF2B5EF4-FFF2-40B4-BE49-F238E27FC236}">
                <a16:creationId xmlns:a16="http://schemas.microsoft.com/office/drawing/2014/main" id="{B816CD78-F715-5A64-DBA4-8AF74B41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Abschlussnoten</a:t>
            </a:r>
          </a:p>
        </p:txBody>
      </p:sp>
      <p:sp>
        <p:nvSpPr>
          <p:cNvPr id="32770" name="Inhaltsplatzhalter 2">
            <a:extLst>
              <a:ext uri="{FF2B5EF4-FFF2-40B4-BE49-F238E27FC236}">
                <a16:creationId xmlns:a16="http://schemas.microsoft.com/office/drawing/2014/main" id="{D6F03A17-594F-1942-5D0A-5C47C26FD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Gleichwertig aus den Endnoten der beiden Beurteilungsbereiche „Klausuren“ und „Sonstige Leistungen“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pädagogischer Beurteilungsspielraum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rein rechnerische Bildung der Abschlussnote unzulässig</a:t>
            </a:r>
          </a:p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Ohne Klausuren: Endnote im Beurteilungsbereich „Sonstige Leistungen“</a:t>
            </a:r>
          </a:p>
        </p:txBody>
      </p:sp>
      <p:sp>
        <p:nvSpPr>
          <p:cNvPr id="32771" name="Fußzeilenplatzhalter 1">
            <a:extLst>
              <a:ext uri="{FF2B5EF4-FFF2-40B4-BE49-F238E27FC236}">
                <a16:creationId xmlns:a16="http://schemas.microsoft.com/office/drawing/2014/main" id="{0ADBC2FF-4289-FC12-41B7-F4FF6CCA27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32772" name="Datumsplatzhalter 2">
            <a:extLst>
              <a:ext uri="{FF2B5EF4-FFF2-40B4-BE49-F238E27FC236}">
                <a16:creationId xmlns:a16="http://schemas.microsoft.com/office/drawing/2014/main" id="{A9721993-589F-B34D-5D8A-CD514413675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el 1">
            <a:extLst>
              <a:ext uri="{FF2B5EF4-FFF2-40B4-BE49-F238E27FC236}">
                <a16:creationId xmlns:a16="http://schemas.microsoft.com/office/drawing/2014/main" id="{A4BD1EA3-543B-3FED-637B-3B4C7ED3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Unterrichtsversäumnis</a:t>
            </a:r>
          </a:p>
        </p:txBody>
      </p:sp>
      <p:sp>
        <p:nvSpPr>
          <p:cNvPr id="34818" name="Inhaltsplatzhalter 2">
            <a:extLst>
              <a:ext uri="{FF2B5EF4-FFF2-40B4-BE49-F238E27FC236}">
                <a16:creationId xmlns:a16="http://schemas.microsoft.com/office/drawing/2014/main" id="{FD8FB6DA-FB93-10D0-6CC9-40057EF42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E-Mail an den Klassenlehrer/die Klassenlehrerin</a:t>
            </a:r>
          </a:p>
          <a:p>
            <a:r>
              <a:rPr lang="de-DE" altLang="de-DE">
                <a:ea typeface="ＭＳ Ｐゴシック" panose="020B0600070205080204" pitchFamily="34" charset="-128"/>
              </a:rPr>
              <a:t>Vorlage des Entschuldigungsformulars spätestens nach 5 Schultagen</a:t>
            </a:r>
          </a:p>
          <a:p>
            <a:r>
              <a:rPr lang="de-DE" altLang="de-DE">
                <a:ea typeface="ＭＳ Ｐゴシック" panose="020B0600070205080204" pitchFamily="34" charset="-128"/>
              </a:rPr>
              <a:t>Vermerk im digitalen Klassenbuch durch KL, Archivierung des Formulars durch den Schüler</a:t>
            </a:r>
          </a:p>
          <a:p>
            <a:r>
              <a:rPr lang="de-DE" altLang="de-DE">
                <a:ea typeface="ＭＳ Ｐゴシック" panose="020B0600070205080204" pitchFamily="34" charset="-128"/>
              </a:rPr>
              <a:t>Attest bei Versäumen von Klausuren, Referaten und sonstigen Leistungsnachweisen. Am Tag des Fehlens den/die entsprechenden Fachlehrer/Fachlehrerin informieren</a:t>
            </a:r>
          </a:p>
        </p:txBody>
      </p:sp>
      <p:sp>
        <p:nvSpPr>
          <p:cNvPr id="34819" name="Datumsplatzhalter 3">
            <a:extLst>
              <a:ext uri="{FF2B5EF4-FFF2-40B4-BE49-F238E27FC236}">
                <a16:creationId xmlns:a16="http://schemas.microsoft.com/office/drawing/2014/main" id="{47272A2F-2A51-190A-695C-FD7E4426298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  <p:sp>
        <p:nvSpPr>
          <p:cNvPr id="34820" name="Fußzeilenplatzhalter 4">
            <a:extLst>
              <a:ext uri="{FF2B5EF4-FFF2-40B4-BE49-F238E27FC236}">
                <a16:creationId xmlns:a16="http://schemas.microsoft.com/office/drawing/2014/main" id="{EDBDF5B1-13A1-47BA-014C-A23375AD34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el 1">
            <a:extLst>
              <a:ext uri="{FF2B5EF4-FFF2-40B4-BE49-F238E27FC236}">
                <a16:creationId xmlns:a16="http://schemas.microsoft.com/office/drawing/2014/main" id="{3AA254B8-B740-32A7-DE3D-7650DCF3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Versetzung</a:t>
            </a:r>
          </a:p>
        </p:txBody>
      </p:sp>
      <p:sp>
        <p:nvSpPr>
          <p:cNvPr id="35842" name="Inhaltsplatzhalter 2">
            <a:extLst>
              <a:ext uri="{FF2B5EF4-FFF2-40B4-BE49-F238E27FC236}">
                <a16:creationId xmlns:a16="http://schemas.microsoft.com/office/drawing/2014/main" id="{0FDC1BD9-D560-3EBB-BC76-5109BEAD2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38" y="2227263"/>
            <a:ext cx="7556500" cy="2398712"/>
          </a:xfrm>
        </p:spPr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Versetzung nur von der Jahrgangstufe 11 in die Stufe 12!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Grundlage: Leistungen in der Jahrgangstufe 11.2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Die Gesamtentwicklung ist zu berücksichtigen ( auch 11.1)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versetzungswirksam sind Leistungen in</a:t>
            </a:r>
            <a:r>
              <a:rPr lang="de-DE" altLang="de-DE" b="1">
                <a:ea typeface="ＭＳ Ｐゴシック" panose="020B0600070205080204" pitchFamily="34" charset="-128"/>
              </a:rPr>
              <a:t> allen </a:t>
            </a:r>
            <a:r>
              <a:rPr lang="de-DE" altLang="de-DE">
                <a:ea typeface="ＭＳ Ｐゴシック" panose="020B0600070205080204" pitchFamily="34" charset="-128"/>
              </a:rPr>
              <a:t>Fächern 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alle Kurse müssen mit mindestens „ausreichend“ bewertet, nur in einem Fach darf die Leistung „mangelhaft“ sein</a:t>
            </a:r>
          </a:p>
        </p:txBody>
      </p:sp>
      <p:sp>
        <p:nvSpPr>
          <p:cNvPr id="35843" name="Fußzeilenplatzhalter 2">
            <a:extLst>
              <a:ext uri="{FF2B5EF4-FFF2-40B4-BE49-F238E27FC236}">
                <a16:creationId xmlns:a16="http://schemas.microsoft.com/office/drawing/2014/main" id="{AE787219-D18A-243B-8306-482178438B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35844" name="Datumsplatzhalter 1">
            <a:extLst>
              <a:ext uri="{FF2B5EF4-FFF2-40B4-BE49-F238E27FC236}">
                <a16:creationId xmlns:a16="http://schemas.microsoft.com/office/drawing/2014/main" id="{4E09A5F9-CCC5-8B18-2722-7DEC1EDCDDD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Gaia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aia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Gai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Gaia.thmx</Template>
  <TotalTime>0</TotalTime>
  <Words>516</Words>
  <Application>Microsoft Macintosh PowerPoint</Application>
  <PresentationFormat>Bildschirmpräsentation (4:3)</PresentationFormat>
  <Paragraphs>139</Paragraphs>
  <Slides>13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Georgia</vt:lpstr>
      <vt:lpstr>ＭＳ Ｐゴシック</vt:lpstr>
      <vt:lpstr>Arial</vt:lpstr>
      <vt:lpstr>Rockwell</vt:lpstr>
      <vt:lpstr>Wingdings</vt:lpstr>
      <vt:lpstr>Calibri</vt:lpstr>
      <vt:lpstr>Gill Sans MT</vt:lpstr>
      <vt:lpstr>ArialMT</vt:lpstr>
      <vt:lpstr>Gaia</vt:lpstr>
      <vt:lpstr>Das Wirtschaftsgymnasium</vt:lpstr>
      <vt:lpstr>Ziel des Bildungsgangs</vt:lpstr>
      <vt:lpstr>Das Fächerangebot</vt:lpstr>
      <vt:lpstr>Lernbereiche und Stundentafel</vt:lpstr>
      <vt:lpstr>Grundsätze der Leistungsbewertung</vt:lpstr>
      <vt:lpstr>Klausuren in der Jahrgangstufe 11</vt:lpstr>
      <vt:lpstr>Abschlussnoten</vt:lpstr>
      <vt:lpstr>Unterrichtsversäumnis</vt:lpstr>
      <vt:lpstr>Versetzung</vt:lpstr>
      <vt:lpstr>Weitere Abschlussmöglichkeiten</vt:lpstr>
      <vt:lpstr>Praktikum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Wirtschaftsgymnasium</dc:title>
  <dc:subject/>
  <dc:creator>Markus Klenner</dc:creator>
  <cp:keywords/>
  <dc:description/>
  <cp:lastModifiedBy>Anja Lingemann</cp:lastModifiedBy>
  <cp:revision>33</cp:revision>
  <dcterms:created xsi:type="dcterms:W3CDTF">2015-09-02T19:31:05Z</dcterms:created>
  <dcterms:modified xsi:type="dcterms:W3CDTF">2023-08-17T16:30:24Z</dcterms:modified>
  <cp:category/>
</cp:coreProperties>
</file>